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erriweather" panose="00000500000000000000" pitchFamily="2"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7337CC-C5F7-429A-82FA-1C8B94A6B29B}">
  <a:tblStyle styleId="{E57337CC-C5F7-429A-82FA-1C8B94A6B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26"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Wedan" userId="1895a5e301832800" providerId="LiveId" clId="{E477E9C5-EE9D-4EC7-AFF7-F5E802334350}"/>
    <pc:docChg chg="modSld">
      <pc:chgData name="Robert Wedan" userId="1895a5e301832800" providerId="LiveId" clId="{E477E9C5-EE9D-4EC7-AFF7-F5E802334350}" dt="2021-10-04T01:44:50.717" v="1" actId="1076"/>
      <pc:docMkLst>
        <pc:docMk/>
      </pc:docMkLst>
      <pc:sldChg chg="modSp mod">
        <pc:chgData name="Robert Wedan" userId="1895a5e301832800" providerId="LiveId" clId="{E477E9C5-EE9D-4EC7-AFF7-F5E802334350}" dt="2021-10-04T01:44:50.717" v="1" actId="1076"/>
        <pc:sldMkLst>
          <pc:docMk/>
          <pc:sldMk cId="0" sldId="264"/>
        </pc:sldMkLst>
        <pc:picChg chg="mod">
          <ac:chgData name="Robert Wedan" userId="1895a5e301832800" providerId="LiveId" clId="{E477E9C5-EE9D-4EC7-AFF7-F5E802334350}" dt="2021-10-04T01:44:50.717" v="1" actId="1076"/>
          <ac:picMkLst>
            <pc:docMk/>
            <pc:sldMk cId="0" sldId="264"/>
            <ac:picMk id="3" creationId="{FB1E018B-4DD5-4095-8FD2-FB4663EF00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5172556d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5172556d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5172556d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5172556d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5172556d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5172556d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5172556d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5172556d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5172556dd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f5172556dd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5172556dd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5172556dd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172556dd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172556dd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5172556dd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5172556dd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5172556dd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5172556dd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5172556dd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5172556dd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Requirements, Constraints, and Engineering Standards</a:t>
            </a:r>
            <a:endParaRPr/>
          </a:p>
        </p:txBody>
      </p:sp>
      <p:sp>
        <p:nvSpPr>
          <p:cNvPr id="65" name="Google Shape;65;p13"/>
          <p:cNvSpPr txBox="1">
            <a:spLocks noGrp="1"/>
          </p:cNvSpPr>
          <p:nvPr>
            <p:ph type="subTitle" idx="1"/>
          </p:nvPr>
        </p:nvSpPr>
        <p:spPr>
          <a:xfrm>
            <a:off x="311700" y="1822216"/>
            <a:ext cx="4242600" cy="13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t>sdmay22-42</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Team: Jason Grunklee, Freedom Clark, Animesh Shrouti, Chimzim Ogbondah, Tzu-Chien Liu, and Robert Wedan</a:t>
            </a:r>
            <a:endParaRPr sz="1400"/>
          </a:p>
        </p:txBody>
      </p:sp>
      <p:pic>
        <p:nvPicPr>
          <p:cNvPr id="2" name="Recorded Sound">
            <a:hlinkClick r:id="" action="ppaction://media"/>
            <a:extLst>
              <a:ext uri="{FF2B5EF4-FFF2-40B4-BE49-F238E27FC236}">
                <a16:creationId xmlns:a16="http://schemas.microsoft.com/office/drawing/2014/main" id="{31E15BF6-CF7E-4ECC-970D-6A25CC3206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99753" y="441287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10"/>
    </mc:Choice>
    <mc:Fallback xmlns="">
      <p:transition spd="slow" advTm="15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Intended Users and Uses</a:t>
            </a:r>
            <a:endParaRPr/>
          </a:p>
        </p:txBody>
      </p:sp>
      <p:sp>
        <p:nvSpPr>
          <p:cNvPr id="125" name="Google Shape;125;p2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fontScale="92500" lnSpcReduction="10000"/>
          </a:bodyPr>
          <a:lstStyle/>
          <a:p>
            <a:pPr marL="457200" lvl="0" indent="-304958" algn="l" rtl="0">
              <a:spcBef>
                <a:spcPts val="0"/>
              </a:spcBef>
              <a:spcAft>
                <a:spcPts val="0"/>
              </a:spcAft>
              <a:buSzPct val="100000"/>
              <a:buFont typeface="Merriweather"/>
              <a:buChar char="●"/>
            </a:pPr>
            <a:r>
              <a:rPr lang="en">
                <a:latin typeface="Merriweather"/>
                <a:ea typeface="Merriweather"/>
                <a:cs typeface="Merriweather"/>
                <a:sym typeface="Merriweather"/>
              </a:rPr>
              <a:t>This project targets the lack of affordable robotic sensing systems for greenhouse gasses. This directly benefits researchers in the field that are in need of a more efficient and affordable way to collect data in the field. The research they conduct will help us gain a better understanding of our environment which indirectly helps everyone on Earth. </a:t>
            </a:r>
            <a:endParaRPr>
              <a:latin typeface="Merriweather"/>
              <a:ea typeface="Merriweather"/>
              <a:cs typeface="Merriweather"/>
              <a:sym typeface="Merriweather"/>
            </a:endParaRPr>
          </a:p>
          <a:p>
            <a:pPr marL="457200" lvl="0" indent="0" algn="l" rtl="0">
              <a:spcBef>
                <a:spcPts val="0"/>
              </a:spcBef>
              <a:spcAft>
                <a:spcPts val="0"/>
              </a:spcAft>
              <a:buNone/>
            </a:pPr>
            <a:endParaRPr>
              <a:latin typeface="Merriweather"/>
              <a:ea typeface="Merriweather"/>
              <a:cs typeface="Merriweather"/>
              <a:sym typeface="Merriweather"/>
            </a:endParaRPr>
          </a:p>
          <a:p>
            <a:pPr marL="457200" lvl="0" indent="-304958" algn="l" rtl="0">
              <a:spcBef>
                <a:spcPts val="0"/>
              </a:spcBef>
              <a:spcAft>
                <a:spcPts val="0"/>
              </a:spcAft>
              <a:buSzPct val="100000"/>
              <a:buFont typeface="Merriweather"/>
              <a:buChar char="●"/>
            </a:pPr>
            <a:r>
              <a:rPr lang="en">
                <a:latin typeface="Merriweather"/>
                <a:ea typeface="Merriweather"/>
                <a:cs typeface="Merriweather"/>
                <a:sym typeface="Merriweather"/>
              </a:rPr>
              <a:t>This project will likely interest anyone that is invested in the environment or is involved in environmental research. The robotic sensing system may be used to test for greenhouse gasses when a person is unable to make it to the location themselves. </a:t>
            </a:r>
            <a:endParaRPr>
              <a:latin typeface="Merriweather"/>
              <a:ea typeface="Merriweather"/>
              <a:cs typeface="Merriweather"/>
              <a:sym typeface="Merriweather"/>
            </a:endParaRPr>
          </a:p>
          <a:p>
            <a:pPr marL="457200" lvl="0" indent="0" algn="l" rtl="0">
              <a:spcBef>
                <a:spcPts val="0"/>
              </a:spcBef>
              <a:spcAft>
                <a:spcPts val="0"/>
              </a:spcAft>
              <a:buNone/>
            </a:pPr>
            <a:endParaRPr>
              <a:latin typeface="Merriweather"/>
              <a:ea typeface="Merriweather"/>
              <a:cs typeface="Merriweather"/>
              <a:sym typeface="Merriweather"/>
            </a:endParaRPr>
          </a:p>
          <a:p>
            <a:pPr marL="457200" lvl="0" indent="-304958" algn="l" rtl="0">
              <a:spcBef>
                <a:spcPts val="0"/>
              </a:spcBef>
              <a:spcAft>
                <a:spcPts val="0"/>
              </a:spcAft>
              <a:buSzPct val="100000"/>
              <a:buFont typeface="Merriweather"/>
              <a:buChar char="●"/>
            </a:pPr>
            <a:r>
              <a:rPr lang="en">
                <a:latin typeface="Merriweather"/>
                <a:ea typeface="Merriweather"/>
                <a:cs typeface="Merriweather"/>
                <a:sym typeface="Merriweather"/>
              </a:rPr>
              <a:t>On a very large scale there could be many of these robots that can collect samples in a variety of different locations at the same time</a:t>
            </a:r>
            <a:endParaRPr>
              <a:latin typeface="Merriweather"/>
              <a:ea typeface="Merriweather"/>
              <a:cs typeface="Merriweather"/>
              <a:sym typeface="Merriweather"/>
            </a:endParaRPr>
          </a:p>
        </p:txBody>
      </p:sp>
      <p:pic>
        <p:nvPicPr>
          <p:cNvPr id="2" name="Intended Users and Uses">
            <a:hlinkClick r:id="" action="ppaction://media"/>
            <a:extLst>
              <a:ext uri="{FF2B5EF4-FFF2-40B4-BE49-F238E27FC236}">
                <a16:creationId xmlns:a16="http://schemas.microsoft.com/office/drawing/2014/main" id="{445A9DA2-5D7F-43D6-81A1-3B8EB5CF78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9456" y="433777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203"/>
    </mc:Choice>
    <mc:Fallback xmlns="">
      <p:transition spd="slow" advTm="40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Bibliography</a:t>
            </a:r>
            <a:endParaRPr/>
          </a:p>
        </p:txBody>
      </p:sp>
      <p:sp>
        <p:nvSpPr>
          <p:cNvPr id="131" name="Google Shape;131;p23"/>
          <p:cNvSpPr txBox="1">
            <a:spLocks noGrp="1"/>
          </p:cNvSpPr>
          <p:nvPr>
            <p:ph type="body" idx="1"/>
          </p:nvPr>
        </p:nvSpPr>
        <p:spPr>
          <a:xfrm>
            <a:off x="311700" y="1505700"/>
            <a:ext cx="5706300" cy="30762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SzPts val="1100"/>
              <a:buAutoNum type="arabicPeriod"/>
            </a:pPr>
            <a:r>
              <a:rPr lang="en" sz="1100"/>
              <a:t>Director of the National Centre for Precision Farming (NCPF) and Head of Engineering at Harper Adams University. “The Farm of the Future.” Cropscience, https://www.cropscience.bayer.com/innovations/data-science/a/ripe-robots.</a:t>
            </a:r>
            <a:endParaRPr sz="1100"/>
          </a:p>
          <a:p>
            <a:pPr marL="457200" lvl="0" indent="-311150" algn="l" rtl="0">
              <a:spcBef>
                <a:spcPts val="0"/>
              </a:spcBef>
              <a:spcAft>
                <a:spcPts val="0"/>
              </a:spcAft>
              <a:buSzPts val="1300"/>
              <a:buAutoNum type="arabicPeriod"/>
            </a:pPr>
            <a:r>
              <a:rPr lang="en" sz="1100"/>
              <a:t>“IEEE SA.” </a:t>
            </a:r>
            <a:r>
              <a:rPr lang="en" sz="1100" i="1"/>
              <a:t>Standards</a:t>
            </a:r>
            <a:r>
              <a:rPr lang="en" sz="1100"/>
              <a:t>, https://standards.ieee.org/standard/index.html?utm_source=mm_link&amp;utm_campaign=find&amp;utm_medium=std&amp;utm_term=find+standards. </a:t>
            </a:r>
            <a:endParaRPr/>
          </a:p>
        </p:txBody>
      </p:sp>
      <p:pic>
        <p:nvPicPr>
          <p:cNvPr id="2" name="Recorded Sound">
            <a:hlinkClick r:id="" action="ppaction://media"/>
            <a:extLst>
              <a:ext uri="{FF2B5EF4-FFF2-40B4-BE49-F238E27FC236}">
                <a16:creationId xmlns:a16="http://schemas.microsoft.com/office/drawing/2014/main" id="{BC59F4F0-E10C-4513-8766-C0A9DB336F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932" y="42771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666"/>
    </mc:Choice>
    <mc:Fallback xmlns="">
      <p:transition spd="slow" advTm="11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Problem Statement</a:t>
            </a:r>
            <a:endParaRPr/>
          </a:p>
        </p:txBody>
      </p:sp>
      <p:sp>
        <p:nvSpPr>
          <p:cNvPr id="71" name="Google Shape;71;p14"/>
          <p:cNvSpPr txBox="1">
            <a:spLocks noGrp="1"/>
          </p:cNvSpPr>
          <p:nvPr>
            <p:ph type="body" idx="1"/>
          </p:nvPr>
        </p:nvSpPr>
        <p:spPr>
          <a:xfrm>
            <a:off x="4336875" y="339625"/>
            <a:ext cx="4650300" cy="4545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Soil contributes about 20% of the total emission of carbon dioxide into the atmosphere. This happens through soil respiration and results in a reduction of the soil fertility and productivity. </a:t>
            </a:r>
            <a:endParaRPr sz="1400"/>
          </a:p>
          <a:p>
            <a:pPr marL="457200" lvl="0" indent="0" algn="l" rtl="0">
              <a:spcBef>
                <a:spcPts val="1200"/>
              </a:spcBef>
              <a:spcAft>
                <a:spcPts val="0"/>
              </a:spcAft>
              <a:buNone/>
            </a:pPr>
            <a:endParaRPr sz="1400"/>
          </a:p>
          <a:p>
            <a:pPr marL="457200" lvl="0" indent="-317500" algn="l" rtl="0">
              <a:spcBef>
                <a:spcPts val="1200"/>
              </a:spcBef>
              <a:spcAft>
                <a:spcPts val="0"/>
              </a:spcAft>
              <a:buSzPts val="1400"/>
              <a:buChar char="●"/>
            </a:pPr>
            <a:r>
              <a:rPr lang="en" sz="1400"/>
              <a:t>In addition to carbon dioxide, methane is also a large contributor to greenhouse gases. Wetland methane emissions are the largest source of natural and anthropogenic emissions contributing to about one third of the global methane budget. </a:t>
            </a:r>
            <a:endParaRPr sz="1400"/>
          </a:p>
          <a:p>
            <a:pPr marL="457200" lvl="0" indent="0" algn="l" rtl="0">
              <a:spcBef>
                <a:spcPts val="1200"/>
              </a:spcBef>
              <a:spcAft>
                <a:spcPts val="0"/>
              </a:spcAft>
              <a:buNone/>
            </a:pPr>
            <a:endParaRPr sz="1400"/>
          </a:p>
          <a:p>
            <a:pPr marL="457200" lvl="0" indent="-317500" algn="l" rtl="0">
              <a:spcBef>
                <a:spcPts val="1200"/>
              </a:spcBef>
              <a:spcAft>
                <a:spcPts val="0"/>
              </a:spcAft>
              <a:buSzPts val="1400"/>
              <a:buChar char="●"/>
            </a:pPr>
            <a:r>
              <a:rPr lang="en" sz="1400"/>
              <a:t>Our project attempts to design a robotic sensing system that will measure greenhouse gas emissions, with a focus on carbon dioxide and methane emissions, in wetland soil.</a:t>
            </a:r>
            <a:endParaRPr sz="1400"/>
          </a:p>
        </p:txBody>
      </p:sp>
      <p:pic>
        <p:nvPicPr>
          <p:cNvPr id="2" name="Recorded Sound">
            <a:hlinkClick r:id="" action="ppaction://media"/>
            <a:extLst>
              <a:ext uri="{FF2B5EF4-FFF2-40B4-BE49-F238E27FC236}">
                <a16:creationId xmlns:a16="http://schemas.microsoft.com/office/drawing/2014/main" id="{06A8F98D-20B7-4AA8-813E-4D1FB1AD74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7507" y="440503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711"/>
    </mc:Choice>
    <mc:Fallback xmlns="">
      <p:transition spd="slow" advTm="42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Problem Statement</a:t>
            </a:r>
            <a:endParaRPr/>
          </a:p>
        </p:txBody>
      </p:sp>
      <p:sp>
        <p:nvSpPr>
          <p:cNvPr id="77" name="Google Shape;77;p15"/>
          <p:cNvSpPr txBox="1">
            <a:spLocks noGrp="1"/>
          </p:cNvSpPr>
          <p:nvPr>
            <p:ph type="body" idx="1"/>
          </p:nvPr>
        </p:nvSpPr>
        <p:spPr>
          <a:xfrm>
            <a:off x="4310750" y="500925"/>
            <a:ext cx="4702800" cy="17328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Robotic sensing systems for greenhouse gas emissions presented in the problem statement currently exist in the world but most are large and very expensive. Our goal is to create a functional copy on a smaller scale and a much stricter budget.</a:t>
            </a:r>
            <a:endParaRPr sz="1400"/>
          </a:p>
        </p:txBody>
      </p:sp>
      <p:pic>
        <p:nvPicPr>
          <p:cNvPr id="78" name="Google Shape;78;p15"/>
          <p:cNvPicPr preferRelativeResize="0"/>
          <p:nvPr/>
        </p:nvPicPr>
        <p:blipFill>
          <a:blip r:embed="rId5">
            <a:alphaModFix/>
          </a:blip>
          <a:stretch>
            <a:fillRect/>
          </a:stretch>
        </p:blipFill>
        <p:spPr>
          <a:xfrm>
            <a:off x="4708413" y="2233725"/>
            <a:ext cx="3907463" cy="2604976"/>
          </a:xfrm>
          <a:prstGeom prst="rect">
            <a:avLst/>
          </a:prstGeom>
          <a:noFill/>
          <a:ln>
            <a:noFill/>
          </a:ln>
        </p:spPr>
      </p:pic>
      <p:pic>
        <p:nvPicPr>
          <p:cNvPr id="2" name="Recorded Sound">
            <a:hlinkClick r:id="" action="ppaction://media"/>
            <a:extLst>
              <a:ext uri="{FF2B5EF4-FFF2-40B4-BE49-F238E27FC236}">
                <a16:creationId xmlns:a16="http://schemas.microsoft.com/office/drawing/2014/main" id="{5C7F94F8-3FC7-44AE-8DEB-479318EEB8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2641" y="441175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607"/>
    </mc:Choice>
    <mc:Fallback xmlns="">
      <p:transition spd="slow" advTm="19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Our Solution</a:t>
            </a:r>
            <a:endParaRPr/>
          </a:p>
        </p:txBody>
      </p:sp>
      <p:pic>
        <p:nvPicPr>
          <p:cNvPr id="84" name="Google Shape;84;p16"/>
          <p:cNvPicPr preferRelativeResize="0"/>
          <p:nvPr/>
        </p:nvPicPr>
        <p:blipFill>
          <a:blip r:embed="rId5">
            <a:alphaModFix/>
          </a:blip>
          <a:stretch>
            <a:fillRect/>
          </a:stretch>
        </p:blipFill>
        <p:spPr>
          <a:xfrm>
            <a:off x="5368800" y="2092732"/>
            <a:ext cx="3470400" cy="2014367"/>
          </a:xfrm>
          <a:prstGeom prst="rect">
            <a:avLst/>
          </a:prstGeom>
          <a:noFill/>
          <a:ln>
            <a:noFill/>
          </a:ln>
        </p:spPr>
      </p:pic>
      <p:sp>
        <p:nvSpPr>
          <p:cNvPr id="85" name="Google Shape;85;p16"/>
          <p:cNvSpPr txBox="1"/>
          <p:nvPr/>
        </p:nvSpPr>
        <p:spPr>
          <a:xfrm>
            <a:off x="311725" y="1949538"/>
            <a:ext cx="5050500" cy="2031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Modify a pre-existing robot to traverse different terrain</a:t>
            </a:r>
            <a:endParaRPr sz="15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Sensing apparatus that collects data from the soil</a:t>
            </a:r>
            <a:endParaRPr sz="15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Communicate with the user for navigation and data delivery</a:t>
            </a:r>
            <a:endParaRPr sz="15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Navigate using GPS on on a predetermined path to find its next test location</a:t>
            </a:r>
            <a:endParaRPr sz="15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The process is replicated for each test location</a:t>
            </a:r>
            <a:endParaRPr sz="1500">
              <a:solidFill>
                <a:schemeClr val="dk2"/>
              </a:solidFill>
              <a:latin typeface="Roboto"/>
              <a:ea typeface="Roboto"/>
              <a:cs typeface="Roboto"/>
              <a:sym typeface="Roboto"/>
            </a:endParaRPr>
          </a:p>
        </p:txBody>
      </p:sp>
      <p:pic>
        <p:nvPicPr>
          <p:cNvPr id="3" name="Our Solution">
            <a:hlinkClick r:id="" action="ppaction://media"/>
            <a:extLst>
              <a:ext uri="{FF2B5EF4-FFF2-40B4-BE49-F238E27FC236}">
                <a16:creationId xmlns:a16="http://schemas.microsoft.com/office/drawing/2014/main" id="{59217592-6799-4759-A77C-5F61A477FF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483" y="27556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51"/>
    </mc:Choice>
    <mc:Fallback xmlns="">
      <p:transition spd="slow" advTm="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9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Our Solution</a:t>
            </a:r>
            <a:endParaRPr/>
          </a:p>
        </p:txBody>
      </p:sp>
      <p:sp>
        <p:nvSpPr>
          <p:cNvPr id="91" name="Google Shape;91;p1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400"/>
              <a:t>The robotic sensing system for greenhouse gas emissions consists of four components: a robot, a sensing attachment, a navigation unit, and a communication module. Each component presents different requirements and constraints.</a:t>
            </a:r>
            <a:endParaRPr sz="1400"/>
          </a:p>
        </p:txBody>
      </p:sp>
      <p:pic>
        <p:nvPicPr>
          <p:cNvPr id="92" name="Google Shape;92;p17"/>
          <p:cNvPicPr preferRelativeResize="0"/>
          <p:nvPr/>
        </p:nvPicPr>
        <p:blipFill>
          <a:blip r:embed="rId5">
            <a:alphaModFix/>
          </a:blip>
          <a:stretch>
            <a:fillRect/>
          </a:stretch>
        </p:blipFill>
        <p:spPr>
          <a:xfrm>
            <a:off x="4700300" y="1461549"/>
            <a:ext cx="3825375" cy="2220400"/>
          </a:xfrm>
          <a:prstGeom prst="rect">
            <a:avLst/>
          </a:prstGeom>
          <a:noFill/>
          <a:ln>
            <a:noFill/>
          </a:ln>
        </p:spPr>
      </p:pic>
      <p:pic>
        <p:nvPicPr>
          <p:cNvPr id="93" name="Google Shape;93;p17"/>
          <p:cNvPicPr preferRelativeResize="0"/>
          <p:nvPr/>
        </p:nvPicPr>
        <p:blipFill>
          <a:blip r:embed="rId6">
            <a:alphaModFix/>
          </a:blip>
          <a:stretch>
            <a:fillRect/>
          </a:stretch>
        </p:blipFill>
        <p:spPr>
          <a:xfrm>
            <a:off x="3804500" y="992188"/>
            <a:ext cx="5339499" cy="3159125"/>
          </a:xfrm>
          <a:prstGeom prst="rect">
            <a:avLst/>
          </a:prstGeom>
          <a:noFill/>
          <a:ln>
            <a:noFill/>
          </a:ln>
        </p:spPr>
      </p:pic>
      <p:pic>
        <p:nvPicPr>
          <p:cNvPr id="2" name="Our Solution Cont.">
            <a:hlinkClick r:id="" action="ppaction://media"/>
            <a:extLst>
              <a:ext uri="{FF2B5EF4-FFF2-40B4-BE49-F238E27FC236}">
                <a16:creationId xmlns:a16="http://schemas.microsoft.com/office/drawing/2014/main" id="{B3466A11-A7E0-49EE-BB6A-30EE44CDA75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89227" y="31246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452"/>
    </mc:Choice>
    <mc:Fallback xmlns="">
      <p:transition spd="slow" advTm="14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Functional Requirements</a:t>
            </a:r>
            <a:endParaRPr/>
          </a:p>
        </p:txBody>
      </p:sp>
      <p:sp>
        <p:nvSpPr>
          <p:cNvPr id="99" name="Google Shape;99;p18"/>
          <p:cNvSpPr txBox="1">
            <a:spLocks noGrp="1"/>
          </p:cNvSpPr>
          <p:nvPr>
            <p:ph type="body" idx="1"/>
          </p:nvPr>
        </p:nvSpPr>
        <p:spPr>
          <a:xfrm>
            <a:off x="4323800" y="209000"/>
            <a:ext cx="4702800" cy="4934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robot must be able to traverse wetland conditions which involves plant life and bumpy terrain that is sometimes wet</a:t>
            </a:r>
            <a:endParaRPr/>
          </a:p>
          <a:p>
            <a:pPr marL="457200" lvl="0" indent="-311150" algn="l" rtl="0">
              <a:spcBef>
                <a:spcPts val="0"/>
              </a:spcBef>
              <a:spcAft>
                <a:spcPts val="0"/>
              </a:spcAft>
              <a:buSzPts val="1300"/>
              <a:buChar char="●"/>
            </a:pPr>
            <a:r>
              <a:rPr lang="en"/>
              <a:t>The robot must be able to carry the weight of the sensing attachment </a:t>
            </a:r>
            <a:endParaRPr/>
          </a:p>
          <a:p>
            <a:pPr marL="457200" lvl="0" indent="-311150" algn="l" rtl="0">
              <a:spcBef>
                <a:spcPts val="0"/>
              </a:spcBef>
              <a:spcAft>
                <a:spcPts val="0"/>
              </a:spcAft>
              <a:buSzPts val="1300"/>
              <a:buChar char="●"/>
            </a:pPr>
            <a:r>
              <a:rPr lang="en"/>
              <a:t>The robot must be able to withstand the torque of the drilling so that it will not slip on the terrain</a:t>
            </a:r>
            <a:endParaRPr/>
          </a:p>
          <a:p>
            <a:pPr marL="457200" lvl="0" indent="-311150" algn="l" rtl="0">
              <a:spcBef>
                <a:spcPts val="0"/>
              </a:spcBef>
              <a:spcAft>
                <a:spcPts val="0"/>
              </a:spcAft>
              <a:buSzPts val="1300"/>
              <a:buChar char="●"/>
            </a:pPr>
            <a:r>
              <a:rPr lang="en"/>
              <a:t>The sensing attachment must be able to drill into the soil and collect data from under the ground</a:t>
            </a:r>
            <a:endParaRPr/>
          </a:p>
          <a:p>
            <a:pPr marL="457200" lvl="0" indent="-311150" algn="l" rtl="0">
              <a:spcBef>
                <a:spcPts val="0"/>
              </a:spcBef>
              <a:spcAft>
                <a:spcPts val="0"/>
              </a:spcAft>
              <a:buSzPts val="1300"/>
              <a:buChar char="●"/>
            </a:pPr>
            <a:r>
              <a:rPr lang="en"/>
              <a:t>The sensing attachment must be able to be carried by the selected robot</a:t>
            </a:r>
            <a:endParaRPr/>
          </a:p>
          <a:p>
            <a:pPr marL="457200" lvl="0" indent="-311150" algn="l" rtl="0">
              <a:spcBef>
                <a:spcPts val="0"/>
              </a:spcBef>
              <a:spcAft>
                <a:spcPts val="0"/>
              </a:spcAft>
              <a:buSzPts val="1300"/>
              <a:buChar char="●"/>
            </a:pPr>
            <a:r>
              <a:rPr lang="en"/>
              <a:t>The sensing attachment must be able to read carbon dioxide in the soil</a:t>
            </a:r>
            <a:endParaRPr/>
          </a:p>
          <a:p>
            <a:pPr marL="457200" lvl="0" indent="-311150" algn="l" rtl="0">
              <a:spcBef>
                <a:spcPts val="0"/>
              </a:spcBef>
              <a:spcAft>
                <a:spcPts val="0"/>
              </a:spcAft>
              <a:buSzPts val="1300"/>
              <a:buChar char="●"/>
            </a:pPr>
            <a:r>
              <a:rPr lang="en"/>
              <a:t>The sensing attachment must have a usb interface</a:t>
            </a:r>
            <a:endParaRPr/>
          </a:p>
          <a:p>
            <a:pPr marL="457200" lvl="0" indent="-311150" algn="l" rtl="0">
              <a:spcBef>
                <a:spcPts val="0"/>
              </a:spcBef>
              <a:spcAft>
                <a:spcPts val="0"/>
              </a:spcAft>
              <a:buSzPts val="1300"/>
              <a:buChar char="●"/>
            </a:pPr>
            <a:r>
              <a:rPr lang="en"/>
              <a:t>The navigation unit must be able to communicate with the robot and move it on a set path using GPS</a:t>
            </a:r>
            <a:endParaRPr/>
          </a:p>
          <a:p>
            <a:pPr marL="457200" lvl="0" indent="-311150" algn="l" rtl="0">
              <a:spcBef>
                <a:spcPts val="0"/>
              </a:spcBef>
              <a:spcAft>
                <a:spcPts val="0"/>
              </a:spcAft>
              <a:buSzPts val="1300"/>
              <a:buChar char="●"/>
            </a:pPr>
            <a:r>
              <a:rPr lang="en"/>
              <a:t>The communication module must be able to send the data from the sensor to the user for manipulation</a:t>
            </a:r>
            <a:endParaRPr/>
          </a:p>
          <a:p>
            <a:pPr marL="457200" lvl="0" indent="-249237" algn="l" rtl="0">
              <a:spcBef>
                <a:spcPts val="0"/>
              </a:spcBef>
              <a:spcAft>
                <a:spcPts val="0"/>
              </a:spcAft>
              <a:buSzPts val="325"/>
              <a:buChar char="●"/>
            </a:pPr>
            <a:endParaRPr/>
          </a:p>
        </p:txBody>
      </p:sp>
      <p:pic>
        <p:nvPicPr>
          <p:cNvPr id="2" name="Recorded Sound">
            <a:hlinkClick r:id="" action="ppaction://media"/>
            <a:extLst>
              <a:ext uri="{FF2B5EF4-FFF2-40B4-BE49-F238E27FC236}">
                <a16:creationId xmlns:a16="http://schemas.microsoft.com/office/drawing/2014/main" id="{DF4EAA86-FD7E-4A57-833F-6759F26C5A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1725" y="433777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957"/>
    </mc:Choice>
    <mc:Fallback xmlns="">
      <p:transition spd="slow" advTm="33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9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Non-Functional Requirements</a:t>
            </a:r>
            <a:endParaRPr/>
          </a:p>
        </p:txBody>
      </p:sp>
      <p:sp>
        <p:nvSpPr>
          <p:cNvPr id="105" name="Google Shape;105;p1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fontScale="92500" lnSpcReduction="20000"/>
          </a:bodyPr>
          <a:lstStyle/>
          <a:p>
            <a:pPr marL="457200" lvl="0" indent="-311150" algn="l" rtl="0">
              <a:spcBef>
                <a:spcPts val="1200"/>
              </a:spcBef>
              <a:spcAft>
                <a:spcPts val="0"/>
              </a:spcAft>
              <a:buSzPts val="1300"/>
              <a:buChar char="●"/>
            </a:pPr>
            <a:r>
              <a:rPr lang="en"/>
              <a:t>The user interface must be accessible by the customer and easy to interpret</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Best coding practices are used for easy future implementation and design change</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The user will be able to designate a unique path for the robot </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Design and testing process should be well documented for future handoffs</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The robot should be able to reliability repeat its measurement process</a:t>
            </a:r>
            <a:endParaRPr/>
          </a:p>
        </p:txBody>
      </p:sp>
      <p:pic>
        <p:nvPicPr>
          <p:cNvPr id="2" name="Recorded Sound">
            <a:hlinkClick r:id="" action="ppaction://media"/>
            <a:extLst>
              <a:ext uri="{FF2B5EF4-FFF2-40B4-BE49-F238E27FC236}">
                <a16:creationId xmlns:a16="http://schemas.microsoft.com/office/drawing/2014/main" id="{A3157F58-567B-420C-9786-264F80966C7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6304" y="433777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310"/>
    </mc:Choice>
    <mc:Fallback xmlns="">
      <p:transition spd="slow" advTm="31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Constraints</a:t>
            </a:r>
            <a:endParaRPr/>
          </a:p>
        </p:txBody>
      </p:sp>
      <p:sp>
        <p:nvSpPr>
          <p:cNvPr id="111" name="Google Shape;111;p2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a:t>The entire project must stay under the allotted budget of $3,000</a:t>
            </a:r>
            <a:endParaRPr/>
          </a:p>
          <a:p>
            <a:pPr marL="457200" lvl="0" indent="0" algn="l" rtl="0">
              <a:lnSpc>
                <a:spcPct val="115000"/>
              </a:lnSpc>
              <a:spcBef>
                <a:spcPts val="1200"/>
              </a:spcBef>
              <a:spcAft>
                <a:spcPts val="0"/>
              </a:spcAft>
              <a:buNone/>
            </a:pPr>
            <a:endParaRPr/>
          </a:p>
          <a:p>
            <a:pPr marL="457200" lvl="0" indent="-311150" algn="l" rtl="0">
              <a:lnSpc>
                <a:spcPct val="115000"/>
              </a:lnSpc>
              <a:spcBef>
                <a:spcPts val="1200"/>
              </a:spcBef>
              <a:spcAft>
                <a:spcPts val="0"/>
              </a:spcAft>
              <a:buSzPts val="1300"/>
              <a:buChar char="●"/>
            </a:pPr>
            <a:r>
              <a:rPr lang="en"/>
              <a:t>The project needs to be completed in 1200 person hours (across two semesters)</a:t>
            </a:r>
            <a:endParaRPr/>
          </a:p>
          <a:p>
            <a:pPr marL="457200" lvl="0" indent="0" algn="l" rtl="0">
              <a:lnSpc>
                <a:spcPct val="115000"/>
              </a:lnSpc>
              <a:spcBef>
                <a:spcPts val="1200"/>
              </a:spcBef>
              <a:spcAft>
                <a:spcPts val="0"/>
              </a:spcAft>
              <a:buNone/>
            </a:pPr>
            <a:endParaRPr/>
          </a:p>
          <a:p>
            <a:pPr marL="457200" lvl="0" indent="-311150" algn="l" rtl="0">
              <a:lnSpc>
                <a:spcPct val="115000"/>
              </a:lnSpc>
              <a:spcBef>
                <a:spcPts val="1200"/>
              </a:spcBef>
              <a:spcAft>
                <a:spcPts val="0"/>
              </a:spcAft>
              <a:buSzPts val="1300"/>
              <a:buChar char="●"/>
            </a:pPr>
            <a:r>
              <a:rPr lang="en"/>
              <a:t>The sensing attachment must be able to detect 400 parts per million of CO2 within the soil</a:t>
            </a:r>
            <a:endParaRPr/>
          </a:p>
          <a:p>
            <a:pPr marL="457200" lvl="0" indent="-311150" algn="l" rtl="0">
              <a:lnSpc>
                <a:spcPct val="115000"/>
              </a:lnSpc>
              <a:spcBef>
                <a:spcPts val="0"/>
              </a:spcBef>
              <a:spcAft>
                <a:spcPts val="0"/>
              </a:spcAft>
              <a:buSzPts val="1300"/>
              <a:buChar char="●"/>
            </a:pPr>
            <a:r>
              <a:rPr lang="en"/>
              <a:t>Robot development should begin at the latest the start of semester two</a:t>
            </a:r>
            <a:endParaRPr/>
          </a:p>
          <a:p>
            <a:pPr marL="457200" lvl="0" indent="0" algn="l" rtl="0">
              <a:lnSpc>
                <a:spcPct val="115000"/>
              </a:lnSpc>
              <a:spcBef>
                <a:spcPts val="1200"/>
              </a:spcBef>
              <a:spcAft>
                <a:spcPts val="0"/>
              </a:spcAft>
              <a:buNone/>
            </a:pPr>
            <a:endParaRPr/>
          </a:p>
          <a:p>
            <a:pPr marL="457200" lvl="0" indent="-311150" algn="l" rtl="0">
              <a:lnSpc>
                <a:spcPct val="115000"/>
              </a:lnSpc>
              <a:spcBef>
                <a:spcPts val="1200"/>
              </a:spcBef>
              <a:spcAft>
                <a:spcPts val="0"/>
              </a:spcAft>
              <a:buSzPts val="1300"/>
              <a:buChar char="●"/>
            </a:pPr>
            <a:r>
              <a:rPr lang="en"/>
              <a:t>The artificial testing environment shall be within the ISU research farm with limited availability</a:t>
            </a:r>
            <a:endParaRPr>
              <a:solidFill>
                <a:srgbClr val="9E9E9E"/>
              </a:solidFill>
            </a:endParaRPr>
          </a:p>
          <a:p>
            <a:pPr marL="0" lvl="0" indent="0" algn="l" rtl="0">
              <a:spcBef>
                <a:spcPts val="1200"/>
              </a:spcBef>
              <a:spcAft>
                <a:spcPts val="1200"/>
              </a:spcAft>
              <a:buNone/>
            </a:pPr>
            <a:endParaRPr>
              <a:solidFill>
                <a:srgbClr val="9E9E9E"/>
              </a:solidFill>
            </a:endParaRPr>
          </a:p>
        </p:txBody>
      </p:sp>
      <p:pic>
        <p:nvPicPr>
          <p:cNvPr id="2" name="Recorded Sound">
            <a:hlinkClick r:id="" action="ppaction://media"/>
            <a:extLst>
              <a:ext uri="{FF2B5EF4-FFF2-40B4-BE49-F238E27FC236}">
                <a16:creationId xmlns:a16="http://schemas.microsoft.com/office/drawing/2014/main" id="{8C8C837D-21B6-4EAC-86B0-1ACAE12577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1725" y="42947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615"/>
    </mc:Choice>
    <mc:Fallback xmlns="">
      <p:transition spd="slow" advTm="146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Engineering Standards</a:t>
            </a:r>
            <a:endParaRPr/>
          </a:p>
        </p:txBody>
      </p:sp>
      <p:sp>
        <p:nvSpPr>
          <p:cNvPr id="117" name="Google Shape;117;p21"/>
          <p:cNvSpPr txBox="1"/>
          <p:nvPr/>
        </p:nvSpPr>
        <p:spPr>
          <a:xfrm>
            <a:off x="311725" y="1350375"/>
            <a:ext cx="4260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Standard</a:t>
            </a:r>
            <a:endParaRPr>
              <a:latin typeface="Roboto"/>
              <a:ea typeface="Roboto"/>
              <a:cs typeface="Roboto"/>
              <a:sym typeface="Roboto"/>
            </a:endParaRPr>
          </a:p>
        </p:txBody>
      </p:sp>
      <p:sp>
        <p:nvSpPr>
          <p:cNvPr id="118" name="Google Shape;118;p21"/>
          <p:cNvSpPr txBox="1"/>
          <p:nvPr/>
        </p:nvSpPr>
        <p:spPr>
          <a:xfrm>
            <a:off x="4572025" y="1350375"/>
            <a:ext cx="4260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Justification</a:t>
            </a:r>
            <a:endParaRPr>
              <a:latin typeface="Roboto"/>
              <a:ea typeface="Roboto"/>
              <a:cs typeface="Roboto"/>
              <a:sym typeface="Roboto"/>
            </a:endParaRPr>
          </a:p>
        </p:txBody>
      </p:sp>
      <p:graphicFrame>
        <p:nvGraphicFramePr>
          <p:cNvPr id="119" name="Google Shape;119;p21"/>
          <p:cNvGraphicFramePr/>
          <p:nvPr/>
        </p:nvGraphicFramePr>
        <p:xfrm>
          <a:off x="311725" y="1905550"/>
          <a:ext cx="8520600" cy="3180585"/>
        </p:xfrm>
        <a:graphic>
          <a:graphicData uri="http://schemas.openxmlformats.org/drawingml/2006/table">
            <a:tbl>
              <a:tblPr>
                <a:noFill/>
                <a:tableStyleId>{E57337CC-C5F7-429A-82FA-1C8B94A6B29B}</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666200">
                <a:tc>
                  <a:txBody>
                    <a:bodyPr/>
                    <a:lstStyle/>
                    <a:p>
                      <a:pPr marL="0" lvl="0" indent="0" algn="l" rtl="0">
                        <a:lnSpc>
                          <a:spcPct val="115000"/>
                        </a:lnSpc>
                        <a:spcBef>
                          <a:spcPts val="0"/>
                        </a:spcBef>
                        <a:spcAft>
                          <a:spcPts val="1200"/>
                        </a:spcAft>
                        <a:buNone/>
                      </a:pPr>
                      <a:r>
                        <a:rPr lang="en" sz="1300">
                          <a:solidFill>
                            <a:schemeClr val="dk2"/>
                          </a:solidFill>
                          <a:latin typeface="Roboto"/>
                          <a:ea typeface="Roboto"/>
                          <a:cs typeface="Roboto"/>
                          <a:sym typeface="Roboto"/>
                        </a:rPr>
                        <a:t>7.8 IEEE Code of Ethics</a:t>
                      </a:r>
                      <a:endParaRPr sz="1300">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300">
                          <a:solidFill>
                            <a:schemeClr val="dk2"/>
                          </a:solidFill>
                          <a:latin typeface="Roboto"/>
                          <a:ea typeface="Roboto"/>
                          <a:cs typeface="Roboto"/>
                          <a:sym typeface="Roboto"/>
                        </a:rPr>
                        <a:t>The code of ethics lays out a clear set of values, rules, and guidelines to follow to promote team cohesiveness</a:t>
                      </a:r>
                      <a:endParaRPr sz="1300">
                        <a:solidFill>
                          <a:schemeClr val="dk2"/>
                        </a:solidFill>
                        <a:latin typeface="Roboto"/>
                        <a:ea typeface="Roboto"/>
                        <a:cs typeface="Roboto"/>
                        <a:sym typeface="Roboto"/>
                      </a:endParaRPr>
                    </a:p>
                  </a:txBody>
                  <a:tcPr marL="91425" marR="91425" marT="91425" marB="91425">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0"/>
                  </a:ext>
                </a:extLst>
              </a:tr>
              <a:tr h="609475">
                <a:tc>
                  <a:txBody>
                    <a:bodyPr/>
                    <a:lstStyle/>
                    <a:p>
                      <a:pPr marL="0" lvl="0" indent="0" algn="l" rtl="0">
                        <a:spcBef>
                          <a:spcPts val="0"/>
                        </a:spcBef>
                        <a:spcAft>
                          <a:spcPts val="0"/>
                        </a:spcAft>
                        <a:buNone/>
                      </a:pPr>
                      <a:r>
                        <a:rPr lang="en" sz="1300">
                          <a:solidFill>
                            <a:schemeClr val="dk2"/>
                          </a:solidFill>
                          <a:latin typeface="Roboto"/>
                          <a:ea typeface="Roboto"/>
                          <a:cs typeface="Roboto"/>
                          <a:sym typeface="Roboto"/>
                        </a:rPr>
                        <a:t>IEEE Standard P260.1</a:t>
                      </a:r>
                      <a:endParaRPr sz="1300">
                        <a:solidFill>
                          <a:schemeClr val="dk2"/>
                        </a:solidFill>
                        <a:latin typeface="Roboto"/>
                        <a:ea typeface="Roboto"/>
                        <a:cs typeface="Roboto"/>
                        <a:sym typeface="Roboto"/>
                      </a:endParaRPr>
                    </a:p>
                  </a:txBody>
                  <a:tcPr marL="91425" marR="91425" marT="91425" marB="91425">
                    <a:lnR w="9525" cap="flat" cmpd="sng">
                      <a:solidFill>
                        <a:srgbClr val="B7B7B7"/>
                      </a:solidFill>
                      <a:prstDash val="solid"/>
                      <a:round/>
                      <a:headEnd type="none" w="sm" len="sm"/>
                      <a:tailEnd type="none" w="sm" len="sm"/>
                    </a:lnR>
                  </a:tcPr>
                </a:tc>
                <a:tc>
                  <a:txBody>
                    <a:bodyPr/>
                    <a:lstStyle/>
                    <a:p>
                      <a:pPr marL="0" lvl="0" indent="0" algn="l" rtl="0">
                        <a:spcBef>
                          <a:spcPts val="0"/>
                        </a:spcBef>
                        <a:spcAft>
                          <a:spcPts val="0"/>
                        </a:spcAft>
                        <a:buNone/>
                      </a:pPr>
                      <a:r>
                        <a:rPr lang="en" sz="1300">
                          <a:solidFill>
                            <a:schemeClr val="dk2"/>
                          </a:solidFill>
                          <a:latin typeface="Roboto"/>
                          <a:ea typeface="Roboto"/>
                          <a:cs typeface="Roboto"/>
                          <a:sym typeface="Roboto"/>
                        </a:rPr>
                        <a:t>This standard covers letter symbols and units of measurements that will be used in this project</a:t>
                      </a:r>
                      <a:endParaRPr sz="1300">
                        <a:solidFill>
                          <a:schemeClr val="dk2"/>
                        </a:solidFill>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464625">
                <a:tc>
                  <a:txBody>
                    <a:bodyPr/>
                    <a:lstStyle/>
                    <a:p>
                      <a:pPr marL="0" lvl="0" indent="0" algn="l" rtl="0">
                        <a:spcBef>
                          <a:spcPts val="0"/>
                        </a:spcBef>
                        <a:spcAft>
                          <a:spcPts val="0"/>
                        </a:spcAft>
                        <a:buNone/>
                      </a:pPr>
                      <a:r>
                        <a:rPr lang="en" sz="1300">
                          <a:solidFill>
                            <a:schemeClr val="dk2"/>
                          </a:solidFill>
                          <a:latin typeface="Roboto"/>
                          <a:ea typeface="Roboto"/>
                          <a:cs typeface="Roboto"/>
                          <a:sym typeface="Roboto"/>
                        </a:rPr>
                        <a:t>IEEE Standard P802.16</a:t>
                      </a:r>
                      <a:endParaRPr sz="1300">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300">
                          <a:solidFill>
                            <a:schemeClr val="dk2"/>
                          </a:solidFill>
                          <a:latin typeface="Roboto"/>
                          <a:ea typeface="Roboto"/>
                          <a:cs typeface="Roboto"/>
                          <a:sym typeface="Roboto"/>
                        </a:rPr>
                        <a:t>This standard covers acceptable channels to carry data across and best practices for good and bad connections</a:t>
                      </a:r>
                      <a:endParaRPr sz="1300">
                        <a:solidFill>
                          <a:schemeClr val="dk2"/>
                        </a:solidFill>
                        <a:latin typeface="Roboto"/>
                        <a:ea typeface="Roboto"/>
                        <a:cs typeface="Roboto"/>
                        <a:sym typeface="Roboto"/>
                      </a:endParaRPr>
                    </a:p>
                  </a:txBody>
                  <a:tcPr marL="91425" marR="91425" marT="91425" marB="91425">
                    <a:lnT w="9525" cap="flat" cmpd="sng">
                      <a:solidFill>
                        <a:srgbClr val="B7B7B7"/>
                      </a:solidFill>
                      <a:prstDash val="solid"/>
                      <a:round/>
                      <a:headEnd type="none" w="sm" len="sm"/>
                      <a:tailEnd type="none" w="sm" len="sm"/>
                    </a:lnT>
                  </a:tcPr>
                </a:tc>
                <a:extLst>
                  <a:ext uri="{0D108BD9-81ED-4DB2-BD59-A6C34878D82A}">
                    <a16:rowId xmlns:a16="http://schemas.microsoft.com/office/drawing/2014/main" val="10002"/>
                  </a:ext>
                </a:extLst>
              </a:tr>
              <a:tr h="464625">
                <a:tc>
                  <a:txBody>
                    <a:bodyPr/>
                    <a:lstStyle/>
                    <a:p>
                      <a:pPr marL="0" lvl="0" indent="0" algn="l" rtl="0">
                        <a:spcBef>
                          <a:spcPts val="0"/>
                        </a:spcBef>
                        <a:spcAft>
                          <a:spcPts val="0"/>
                        </a:spcAft>
                        <a:buNone/>
                      </a:pPr>
                      <a:r>
                        <a:rPr lang="en" sz="1300">
                          <a:solidFill>
                            <a:schemeClr val="dk2"/>
                          </a:solidFill>
                          <a:latin typeface="Roboto"/>
                          <a:ea typeface="Roboto"/>
                          <a:cs typeface="Roboto"/>
                          <a:sym typeface="Roboto"/>
                        </a:rPr>
                        <a:t>IEEE Standard P802.11</a:t>
                      </a:r>
                      <a:endParaRPr sz="1300">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300">
                          <a:solidFill>
                            <a:schemeClr val="dk2"/>
                          </a:solidFill>
                          <a:latin typeface="Roboto"/>
                          <a:ea typeface="Roboto"/>
                          <a:cs typeface="Roboto"/>
                          <a:sym typeface="Roboto"/>
                        </a:rPr>
                        <a:t>This standard covers protocols on how to communicate between devices</a:t>
                      </a:r>
                      <a:endParaRPr sz="1300">
                        <a:solidFill>
                          <a:schemeClr val="dk2"/>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464625">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IEEE Standard 1625-2008</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200">
                          <a:solidFill>
                            <a:schemeClr val="dk1"/>
                          </a:solidFill>
                          <a:latin typeface="Roboto"/>
                          <a:ea typeface="Roboto"/>
                          <a:cs typeface="Roboto"/>
                          <a:sym typeface="Roboto"/>
                        </a:rPr>
                        <a:t>This standard covers the requirements for how to recharge batteries and transmitting data about the battery</a:t>
                      </a:r>
                      <a:endParaRPr>
                        <a:solidFill>
                          <a:schemeClr val="dk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bl>
          </a:graphicData>
        </a:graphic>
      </p:graphicFrame>
      <p:pic>
        <p:nvPicPr>
          <p:cNvPr id="3" name="Recorded Sound">
            <a:hlinkClick r:id="" action="ppaction://media"/>
            <a:extLst>
              <a:ext uri="{FF2B5EF4-FFF2-40B4-BE49-F238E27FC236}">
                <a16:creationId xmlns:a16="http://schemas.microsoft.com/office/drawing/2014/main" id="{FB1E018B-4DD5-4095-8FD2-FB4663EF00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65052" y="156596"/>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848"/>
    </mc:Choice>
    <mc:Fallback xmlns="">
      <p:transition spd="slow" advTm="22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1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876</Words>
  <Application>Microsoft Office PowerPoint</Application>
  <PresentationFormat>On-screen Show (16:9)</PresentationFormat>
  <Paragraphs>71</Paragraphs>
  <Slides>11</Slides>
  <Notes>11</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Merriweather</vt:lpstr>
      <vt:lpstr>Roboto</vt:lpstr>
      <vt:lpstr>Paradigm</vt:lpstr>
      <vt:lpstr>Requirements, Constraints, and Engineering Standards</vt:lpstr>
      <vt:lpstr>Problem Statement</vt:lpstr>
      <vt:lpstr>Problem Statement</vt:lpstr>
      <vt:lpstr>Our Solution</vt:lpstr>
      <vt:lpstr>Our Solution</vt:lpstr>
      <vt:lpstr>Functional Requirements</vt:lpstr>
      <vt:lpstr>Non-Functional Requirements</vt:lpstr>
      <vt:lpstr>Constraints</vt:lpstr>
      <vt:lpstr>Engineering Standards</vt:lpstr>
      <vt:lpstr>Intended Users and Uses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Constraints, and Engineering Standards</dc:title>
  <dc:creator>Robert Wedan</dc:creator>
  <cp:lastModifiedBy>Robert Wedan</cp:lastModifiedBy>
  <cp:revision>3</cp:revision>
  <dcterms:modified xsi:type="dcterms:W3CDTF">2021-10-04T01:44:58Z</dcterms:modified>
</cp:coreProperties>
</file>